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62" r:id="rId3"/>
    <p:sldId id="257" r:id="rId4"/>
    <p:sldId id="301" r:id="rId5"/>
    <p:sldId id="302" r:id="rId6"/>
    <p:sldId id="300" r:id="rId7"/>
    <p:sldId id="304" r:id="rId8"/>
    <p:sldId id="259" r:id="rId9"/>
    <p:sldId id="299" r:id="rId10"/>
    <p:sldId id="263" r:id="rId11"/>
    <p:sldId id="260" r:id="rId12"/>
    <p:sldId id="305" r:id="rId13"/>
    <p:sldId id="261" r:id="rId14"/>
  </p:sldIdLst>
  <p:sldSz cx="12192000" cy="6858000"/>
  <p:notesSz cx="6858000" cy="9144000"/>
  <p:embeddedFontLst>
    <p:embeddedFont>
      <p:font typeface="Metropolis Regular" panose="02000500000000000000" pitchFamily="2" charset="0"/>
      <p:regular r:id="rId16"/>
    </p:embeddedFont>
    <p:embeddedFont>
      <p:font typeface="Play" pitchFamily="2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pDoSYdY2/ybY/kCPunuug2TrN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4579BE-B7AE-44B0-A7DE-5498A2C6E074}">
  <a:tblStyle styleId="{2A4579BE-B7AE-44B0-A7DE-5498A2C6E074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5"/>
    <p:restoredTop sz="94757"/>
  </p:normalViewPr>
  <p:slideViewPr>
    <p:cSldViewPr snapToGrid="0">
      <p:cViewPr varScale="1">
        <p:scale>
          <a:sx n="82" d="100"/>
          <a:sy n="82" d="100"/>
        </p:scale>
        <p:origin x="192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6e230d2c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76e230d2c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6e230d2c9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76e230d2c9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f4e8e36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ef4e8e36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f4e8e36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ef4e8e36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66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6e230d2c9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76e230d2c9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preserve="1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76e230d2c9_0_147"/>
          <p:cNvSpPr/>
          <p:nvPr/>
        </p:nvSpPr>
        <p:spPr>
          <a:xfrm>
            <a:off x="-11609" y="2996117"/>
            <a:ext cx="12192000" cy="1466700"/>
          </a:xfrm>
          <a:prstGeom prst="rect">
            <a:avLst/>
          </a:prstGeom>
          <a:solidFill>
            <a:srgbClr val="005A8C"/>
          </a:solidFill>
          <a:ln w="9525" cap="flat" cmpd="sng">
            <a:solidFill>
              <a:srgbClr val="005A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76e230d2c9_0_147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96" name="Google Shape;96;g276e230d2c9_0_147"/>
          <p:cNvSpPr txBox="1">
            <a:spLocks noGrp="1"/>
          </p:cNvSpPr>
          <p:nvPr>
            <p:ph type="ftr" idx="11"/>
          </p:nvPr>
        </p:nvSpPr>
        <p:spPr>
          <a:xfrm>
            <a:off x="2847901" y="6487500"/>
            <a:ext cx="64962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74767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g276e230d2c9_0_147"/>
          <p:cNvCxnSpPr/>
          <p:nvPr/>
        </p:nvCxnSpPr>
        <p:spPr>
          <a:xfrm>
            <a:off x="11430000" y="6477000"/>
            <a:ext cx="3444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g276e230d2c9_0_147"/>
          <p:cNvSpPr txBox="1">
            <a:spLocks noGrp="1"/>
          </p:cNvSpPr>
          <p:nvPr>
            <p:ph type="body" idx="1"/>
          </p:nvPr>
        </p:nvSpPr>
        <p:spPr>
          <a:xfrm>
            <a:off x="3695699" y="4599139"/>
            <a:ext cx="4800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SzPts val="1640"/>
              <a:buNone/>
              <a:defRPr sz="2000"/>
            </a:lvl1pPr>
            <a:lvl2pPr marL="914400" lvl="1" indent="-228600" algn="l" rtl="0"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2pPr>
            <a:lvl3pPr marL="1371600" lvl="2" indent="-228600" algn="l" rtl="0">
              <a:spcBef>
                <a:spcPts val="480"/>
              </a:spcBef>
              <a:spcAft>
                <a:spcPts val="0"/>
              </a:spcAft>
              <a:buSzPts val="1392"/>
              <a:buNone/>
              <a:defRPr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9pPr>
          </a:lstStyle>
          <a:p>
            <a:endParaRPr/>
          </a:p>
        </p:txBody>
      </p:sp>
      <p:sp>
        <p:nvSpPr>
          <p:cNvPr id="99" name="Google Shape;99;g276e230d2c9_0_147"/>
          <p:cNvSpPr txBox="1">
            <a:spLocks noGrp="1"/>
          </p:cNvSpPr>
          <p:nvPr>
            <p:ph type="dt" idx="10"/>
          </p:nvPr>
        </p:nvSpPr>
        <p:spPr>
          <a:xfrm>
            <a:off x="5143499" y="5714999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64D50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g276e230d2c9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02829"/>
            <a:ext cx="670071" cy="3647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g276e230d2c9_0_147"/>
          <p:cNvCxnSpPr/>
          <p:nvPr/>
        </p:nvCxnSpPr>
        <p:spPr>
          <a:xfrm>
            <a:off x="1143000" y="6248400"/>
            <a:ext cx="0" cy="457200"/>
          </a:xfrm>
          <a:prstGeom prst="straightConnector1">
            <a:avLst/>
          </a:prstGeom>
          <a:noFill/>
          <a:ln w="9525" cap="flat" cmpd="sng">
            <a:solidFill>
              <a:srgbClr val="3D3029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59601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6e230d2c9_0_157"/>
          <p:cNvSpPr/>
          <p:nvPr/>
        </p:nvSpPr>
        <p:spPr>
          <a:xfrm>
            <a:off x="457200" y="304800"/>
            <a:ext cx="11734800" cy="1219200"/>
          </a:xfrm>
          <a:prstGeom prst="rect">
            <a:avLst/>
          </a:prstGeom>
          <a:solidFill>
            <a:srgbClr val="BABCBE">
              <a:alpha val="4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05" name="Google Shape;105;g276e230d2c9_0_157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108711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>
                <a:solidFill>
                  <a:srgbClr val="EC22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76e230d2c9_0_157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111759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2326" algn="l" rtl="0">
              <a:spcBef>
                <a:spcPts val="360"/>
              </a:spcBef>
              <a:spcAft>
                <a:spcPts val="0"/>
              </a:spcAft>
              <a:buSzPts val="1476"/>
              <a:buChar char="▪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-"/>
              <a:defRPr/>
            </a:lvl2pPr>
            <a:lvl3pPr marL="1371600" lvl="2" indent="-294894" algn="l" rtl="0">
              <a:spcBef>
                <a:spcPts val="360"/>
              </a:spcBef>
              <a:spcAft>
                <a:spcPts val="0"/>
              </a:spcAft>
              <a:buSzPts val="1044"/>
              <a:buChar char="⮚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9pPr>
          </a:lstStyle>
          <a:p>
            <a:endParaRPr/>
          </a:p>
        </p:txBody>
      </p:sp>
      <p:sp>
        <p:nvSpPr>
          <p:cNvPr id="107" name="Google Shape;107;g276e230d2c9_0_157"/>
          <p:cNvSpPr txBox="1">
            <a:spLocks noGrp="1"/>
          </p:cNvSpPr>
          <p:nvPr>
            <p:ph type="dt" idx="10"/>
          </p:nvPr>
        </p:nvSpPr>
        <p:spPr>
          <a:xfrm>
            <a:off x="10287000" y="6477000"/>
            <a:ext cx="1117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76e230d2c9_0_157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09" name="Google Shape;109;g276e230d2c9_0_157"/>
          <p:cNvSpPr txBox="1">
            <a:spLocks noGrp="1"/>
          </p:cNvSpPr>
          <p:nvPr>
            <p:ph type="ftr" idx="11"/>
          </p:nvPr>
        </p:nvSpPr>
        <p:spPr>
          <a:xfrm>
            <a:off x="2873302" y="6487500"/>
            <a:ext cx="64962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74767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0" name="Google Shape;110;g276e230d2c9_0_157"/>
          <p:cNvCxnSpPr/>
          <p:nvPr/>
        </p:nvCxnSpPr>
        <p:spPr>
          <a:xfrm>
            <a:off x="304800" y="304800"/>
            <a:ext cx="0" cy="1219200"/>
          </a:xfrm>
          <a:prstGeom prst="straightConnector1">
            <a:avLst/>
          </a:prstGeom>
          <a:noFill/>
          <a:ln w="4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6e230d2c9_0_165"/>
          <p:cNvSpPr/>
          <p:nvPr/>
        </p:nvSpPr>
        <p:spPr>
          <a:xfrm>
            <a:off x="457200" y="304800"/>
            <a:ext cx="11734800" cy="1219200"/>
          </a:xfrm>
          <a:prstGeom prst="rect">
            <a:avLst/>
          </a:prstGeom>
          <a:solidFill>
            <a:srgbClr val="BABCBE">
              <a:alpha val="4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13" name="Google Shape;113;g276e230d2c9_0_165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108711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>
                <a:solidFill>
                  <a:srgbClr val="EC22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76e230d2c9_0_165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5486400" cy="3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4396" algn="l" rtl="0">
              <a:spcBef>
                <a:spcPts val="560"/>
              </a:spcBef>
              <a:spcAft>
                <a:spcPts val="0"/>
              </a:spcAft>
              <a:buSzPts val="2296"/>
              <a:buChar char="▪"/>
              <a:defRPr sz="2800"/>
            </a:lvl1pPr>
            <a:lvl2pPr marL="914400" lvl="1" indent="-350519" algn="l" rtl="0">
              <a:spcBef>
                <a:spcPts val="480"/>
              </a:spcBef>
              <a:spcAft>
                <a:spcPts val="0"/>
              </a:spcAft>
              <a:buSzPts val="1920"/>
              <a:buChar char="-"/>
              <a:defRPr sz="2400"/>
            </a:lvl2pPr>
            <a:lvl3pPr marL="1371600" lvl="2" indent="-302260" algn="l" rtl="0">
              <a:spcBef>
                <a:spcPts val="400"/>
              </a:spcBef>
              <a:spcAft>
                <a:spcPts val="0"/>
              </a:spcAft>
              <a:buSzPts val="1160"/>
              <a:buChar char="⮚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9pPr>
          </a:lstStyle>
          <a:p>
            <a:endParaRPr/>
          </a:p>
        </p:txBody>
      </p:sp>
      <p:sp>
        <p:nvSpPr>
          <p:cNvPr id="115" name="Google Shape;115;g276e230d2c9_0_165"/>
          <p:cNvSpPr txBox="1">
            <a:spLocks noGrp="1"/>
          </p:cNvSpPr>
          <p:nvPr>
            <p:ph type="body" idx="2"/>
          </p:nvPr>
        </p:nvSpPr>
        <p:spPr>
          <a:xfrm>
            <a:off x="6375400" y="1828800"/>
            <a:ext cx="5486400" cy="3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4396" algn="l" rtl="0">
              <a:spcBef>
                <a:spcPts val="560"/>
              </a:spcBef>
              <a:spcAft>
                <a:spcPts val="0"/>
              </a:spcAft>
              <a:buSzPts val="2296"/>
              <a:buChar char="▪"/>
              <a:defRPr sz="2800"/>
            </a:lvl1pPr>
            <a:lvl2pPr marL="914400" lvl="1" indent="-350519" algn="l" rtl="0">
              <a:spcBef>
                <a:spcPts val="480"/>
              </a:spcBef>
              <a:spcAft>
                <a:spcPts val="0"/>
              </a:spcAft>
              <a:buSzPts val="1920"/>
              <a:buChar char="-"/>
              <a:defRPr sz="2400"/>
            </a:lvl2pPr>
            <a:lvl3pPr marL="1371600" lvl="2" indent="-302260" algn="l" rtl="0">
              <a:spcBef>
                <a:spcPts val="400"/>
              </a:spcBef>
              <a:spcAft>
                <a:spcPts val="0"/>
              </a:spcAft>
              <a:buSzPts val="1160"/>
              <a:buChar char="⮚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9pPr>
          </a:lstStyle>
          <a:p>
            <a:endParaRPr/>
          </a:p>
        </p:txBody>
      </p:sp>
      <p:sp>
        <p:nvSpPr>
          <p:cNvPr id="116" name="Google Shape;116;g276e230d2c9_0_165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17" name="Google Shape;117;g276e230d2c9_0_165"/>
          <p:cNvSpPr txBox="1">
            <a:spLocks noGrp="1"/>
          </p:cNvSpPr>
          <p:nvPr>
            <p:ph type="ftr" idx="11"/>
          </p:nvPr>
        </p:nvSpPr>
        <p:spPr>
          <a:xfrm>
            <a:off x="2873302" y="6487500"/>
            <a:ext cx="64962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74767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8" name="Google Shape;118;g276e230d2c9_0_165"/>
          <p:cNvCxnSpPr/>
          <p:nvPr/>
        </p:nvCxnSpPr>
        <p:spPr>
          <a:xfrm>
            <a:off x="304800" y="304800"/>
            <a:ext cx="0" cy="1219200"/>
          </a:xfrm>
          <a:prstGeom prst="straightConnector1">
            <a:avLst/>
          </a:prstGeom>
          <a:noFill/>
          <a:ln w="4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6e230d2c9_0_173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21" name="Google Shape;121;g276e230d2c9_0_173"/>
          <p:cNvSpPr txBox="1">
            <a:spLocks noGrp="1"/>
          </p:cNvSpPr>
          <p:nvPr>
            <p:ph type="dt" idx="10"/>
          </p:nvPr>
        </p:nvSpPr>
        <p:spPr>
          <a:xfrm>
            <a:off x="10287000" y="6477000"/>
            <a:ext cx="1117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74767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6e230d2c9_0_176"/>
          <p:cNvSpPr/>
          <p:nvPr/>
        </p:nvSpPr>
        <p:spPr>
          <a:xfrm>
            <a:off x="457200" y="0"/>
            <a:ext cx="7239000" cy="6858000"/>
          </a:xfrm>
          <a:prstGeom prst="rect">
            <a:avLst/>
          </a:prstGeom>
          <a:solidFill>
            <a:srgbClr val="BABCB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76e230d2c9_0_176"/>
          <p:cNvSpPr txBox="1">
            <a:spLocks noGrp="1"/>
          </p:cNvSpPr>
          <p:nvPr>
            <p:ph type="dt" idx="10"/>
          </p:nvPr>
        </p:nvSpPr>
        <p:spPr>
          <a:xfrm>
            <a:off x="1219200" y="55626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76e230d2c9_0_176"/>
          <p:cNvSpPr txBox="1">
            <a:spLocks noGrp="1"/>
          </p:cNvSpPr>
          <p:nvPr>
            <p:ph type="subTitle" idx="1"/>
          </p:nvPr>
        </p:nvSpPr>
        <p:spPr>
          <a:xfrm>
            <a:off x="1219200" y="3124200"/>
            <a:ext cx="6096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500"/>
              </a:spcBef>
              <a:spcAft>
                <a:spcPts val="0"/>
              </a:spcAft>
              <a:buSzPts val="2050"/>
              <a:buFont typeface="Noto Sans Symbols"/>
              <a:buNone/>
              <a:defRPr sz="2500">
                <a:solidFill>
                  <a:srgbClr val="EC2227"/>
                </a:solidFill>
              </a:defRPr>
            </a:lvl1pPr>
            <a:lvl2pPr lvl="1" algn="l" rtl="0">
              <a:spcBef>
                <a:spcPts val="360"/>
              </a:spcBef>
              <a:spcAft>
                <a:spcPts val="0"/>
              </a:spcAft>
              <a:buSzPts val="1440"/>
              <a:buChar char="-"/>
              <a:defRPr/>
            </a:lvl2pPr>
            <a:lvl3pPr lvl="2" algn="l" rtl="0">
              <a:spcBef>
                <a:spcPts val="360"/>
              </a:spcBef>
              <a:spcAft>
                <a:spcPts val="0"/>
              </a:spcAft>
              <a:buSzPts val="1044"/>
              <a:buChar char="⮚"/>
              <a:defRPr/>
            </a:lvl3pPr>
            <a:lvl4pPr lvl="3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5pPr>
            <a:lvl6pPr lvl="5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6pPr>
            <a:lvl7pPr lvl="6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7pPr>
            <a:lvl8pPr lvl="7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8pPr>
            <a:lvl9pPr lvl="8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9pPr>
          </a:lstStyle>
          <a:p>
            <a:endParaRPr/>
          </a:p>
        </p:txBody>
      </p:sp>
      <p:sp>
        <p:nvSpPr>
          <p:cNvPr id="126" name="Google Shape;126;g276e230d2c9_0_176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27" name="Google Shape;127;g276e230d2c9_0_176"/>
          <p:cNvSpPr txBox="1">
            <a:spLocks noGrp="1"/>
          </p:cNvSpPr>
          <p:nvPr>
            <p:ph type="ftr" idx="11"/>
          </p:nvPr>
        </p:nvSpPr>
        <p:spPr>
          <a:xfrm>
            <a:off x="838200" y="6477000"/>
            <a:ext cx="64962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74767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76e230d2c9_0_176"/>
          <p:cNvSpPr txBox="1">
            <a:spLocks noGrp="1"/>
          </p:cNvSpPr>
          <p:nvPr>
            <p:ph type="title"/>
          </p:nvPr>
        </p:nvSpPr>
        <p:spPr>
          <a:xfrm>
            <a:off x="1219200" y="838200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9" name="Google Shape;129;g276e230d2c9_0_176"/>
          <p:cNvCxnSpPr/>
          <p:nvPr/>
        </p:nvCxnSpPr>
        <p:spPr>
          <a:xfrm>
            <a:off x="11430000" y="6477000"/>
            <a:ext cx="3444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g276e230d2c9_0_176"/>
          <p:cNvCxnSpPr/>
          <p:nvPr/>
        </p:nvCxnSpPr>
        <p:spPr>
          <a:xfrm>
            <a:off x="834086" y="874023"/>
            <a:ext cx="0" cy="3545700"/>
          </a:xfrm>
          <a:prstGeom prst="straightConnector1">
            <a:avLst/>
          </a:prstGeom>
          <a:noFill/>
          <a:ln w="82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1" name="Google Shape;131;g276e230d2c9_0_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91600" y="1524000"/>
            <a:ext cx="2303181" cy="125458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76e230d2c9_0_176"/>
          <p:cNvSpPr txBox="1">
            <a:spLocks noGrp="1"/>
          </p:cNvSpPr>
          <p:nvPr>
            <p:ph type="body" idx="2"/>
          </p:nvPr>
        </p:nvSpPr>
        <p:spPr>
          <a:xfrm>
            <a:off x="1219200" y="4648200"/>
            <a:ext cx="4800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640"/>
              <a:buNone/>
              <a:defRPr sz="2000"/>
            </a:lvl1pPr>
            <a:lvl2pPr marL="914400" lvl="1" indent="-228600" algn="l" rtl="0"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2pPr>
            <a:lvl3pPr marL="1371600" lvl="2" indent="-228600" algn="l" rtl="0">
              <a:spcBef>
                <a:spcPts val="480"/>
              </a:spcBef>
              <a:spcAft>
                <a:spcPts val="0"/>
              </a:spcAft>
              <a:buSzPts val="1392"/>
              <a:buNone/>
              <a:defRPr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6e230d2c9_0_187"/>
          <p:cNvSpPr/>
          <p:nvPr/>
        </p:nvSpPr>
        <p:spPr>
          <a:xfrm>
            <a:off x="0" y="1371600"/>
            <a:ext cx="12192000" cy="2667000"/>
          </a:xfrm>
          <a:prstGeom prst="rect">
            <a:avLst/>
          </a:prstGeom>
          <a:solidFill>
            <a:srgbClr val="BABCB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35" name="Google Shape;135;g276e230d2c9_0_187"/>
          <p:cNvSpPr txBox="1">
            <a:spLocks noGrp="1"/>
          </p:cNvSpPr>
          <p:nvPr>
            <p:ph type="title"/>
          </p:nvPr>
        </p:nvSpPr>
        <p:spPr>
          <a:xfrm>
            <a:off x="512064" y="1371600"/>
            <a:ext cx="110703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cap="none">
                <a:solidFill>
                  <a:srgbClr val="EC22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276e230d2c9_0_187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37" name="Google Shape;137;g276e230d2c9_0_187"/>
          <p:cNvCxnSpPr/>
          <p:nvPr/>
        </p:nvCxnSpPr>
        <p:spPr>
          <a:xfrm>
            <a:off x="304800" y="1638300"/>
            <a:ext cx="0" cy="2133600"/>
          </a:xfrm>
          <a:prstGeom prst="straightConnector1">
            <a:avLst/>
          </a:prstGeom>
          <a:noFill/>
          <a:ln w="635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g276e230d2c9_0_187"/>
          <p:cNvSpPr txBox="1">
            <a:spLocks noGrp="1"/>
          </p:cNvSpPr>
          <p:nvPr>
            <p:ph type="ftr" idx="11"/>
          </p:nvPr>
        </p:nvSpPr>
        <p:spPr>
          <a:xfrm>
            <a:off x="2847902" y="6487500"/>
            <a:ext cx="64962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74767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Content">
  <p:cSld name="Image with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6e230d2c9_0_203"/>
          <p:cNvSpPr/>
          <p:nvPr/>
        </p:nvSpPr>
        <p:spPr>
          <a:xfrm>
            <a:off x="6288657" y="304800"/>
            <a:ext cx="5903400" cy="1219200"/>
          </a:xfrm>
          <a:prstGeom prst="rect">
            <a:avLst/>
          </a:prstGeom>
          <a:solidFill>
            <a:srgbClr val="BABCBE">
              <a:alpha val="4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51" name="Google Shape;151;g276e230d2c9_0_203"/>
          <p:cNvSpPr txBox="1">
            <a:spLocks noGrp="1"/>
          </p:cNvSpPr>
          <p:nvPr>
            <p:ph type="title"/>
          </p:nvPr>
        </p:nvSpPr>
        <p:spPr>
          <a:xfrm>
            <a:off x="6512810" y="304800"/>
            <a:ext cx="5349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>
                <a:solidFill>
                  <a:srgbClr val="EC22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76e230d2c9_0_203"/>
          <p:cNvSpPr txBox="1">
            <a:spLocks noGrp="1"/>
          </p:cNvSpPr>
          <p:nvPr>
            <p:ph type="body" idx="1"/>
          </p:nvPr>
        </p:nvSpPr>
        <p:spPr>
          <a:xfrm>
            <a:off x="6512810" y="1828800"/>
            <a:ext cx="5349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4396" algn="l" rtl="0">
              <a:spcBef>
                <a:spcPts val="560"/>
              </a:spcBef>
              <a:spcAft>
                <a:spcPts val="0"/>
              </a:spcAft>
              <a:buSzPts val="2296"/>
              <a:buChar char="▪"/>
              <a:defRPr sz="2800"/>
            </a:lvl1pPr>
            <a:lvl2pPr marL="914400" lvl="1" indent="-350519" algn="l" rtl="0">
              <a:spcBef>
                <a:spcPts val="480"/>
              </a:spcBef>
              <a:spcAft>
                <a:spcPts val="0"/>
              </a:spcAft>
              <a:buSzPts val="1920"/>
              <a:buChar char="-"/>
              <a:defRPr sz="2400"/>
            </a:lvl2pPr>
            <a:lvl3pPr marL="1371600" lvl="2" indent="-302260" algn="l" rtl="0">
              <a:spcBef>
                <a:spcPts val="400"/>
              </a:spcBef>
              <a:spcAft>
                <a:spcPts val="0"/>
              </a:spcAft>
              <a:buSzPts val="1160"/>
              <a:buChar char="⮚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9pPr>
          </a:lstStyle>
          <a:p>
            <a:endParaRPr/>
          </a:p>
        </p:txBody>
      </p:sp>
      <p:sp>
        <p:nvSpPr>
          <p:cNvPr id="153" name="Google Shape;153;g276e230d2c9_0_203"/>
          <p:cNvSpPr txBox="1">
            <a:spLocks noGrp="1"/>
          </p:cNvSpPr>
          <p:nvPr>
            <p:ph type="dt" idx="10"/>
          </p:nvPr>
        </p:nvSpPr>
        <p:spPr>
          <a:xfrm>
            <a:off x="10287000" y="6477000"/>
            <a:ext cx="1117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76e230d2c9_0_203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55" name="Google Shape;155;g276e230d2c9_0_203"/>
          <p:cNvCxnSpPr/>
          <p:nvPr/>
        </p:nvCxnSpPr>
        <p:spPr>
          <a:xfrm>
            <a:off x="6075871" y="304799"/>
            <a:ext cx="0" cy="1219200"/>
          </a:xfrm>
          <a:prstGeom prst="straightConnector1">
            <a:avLst/>
          </a:prstGeom>
          <a:noFill/>
          <a:ln w="4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g276e230d2c9_0_203"/>
          <p:cNvSpPr>
            <a:spLocks noGrp="1"/>
          </p:cNvSpPr>
          <p:nvPr>
            <p:ph type="pic" idx="2"/>
          </p:nvPr>
        </p:nvSpPr>
        <p:spPr>
          <a:xfrm>
            <a:off x="-1" y="0"/>
            <a:ext cx="58632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Content w/Logo">
  <p:cSld name="Image with Content w/Logo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6e230d2c9_0_211"/>
          <p:cNvSpPr/>
          <p:nvPr/>
        </p:nvSpPr>
        <p:spPr>
          <a:xfrm>
            <a:off x="6288657" y="304800"/>
            <a:ext cx="5903400" cy="1219200"/>
          </a:xfrm>
          <a:prstGeom prst="rect">
            <a:avLst/>
          </a:prstGeom>
          <a:solidFill>
            <a:srgbClr val="BABCBE">
              <a:alpha val="4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59" name="Google Shape;159;g276e230d2c9_0_211"/>
          <p:cNvSpPr txBox="1">
            <a:spLocks noGrp="1"/>
          </p:cNvSpPr>
          <p:nvPr>
            <p:ph type="title"/>
          </p:nvPr>
        </p:nvSpPr>
        <p:spPr>
          <a:xfrm>
            <a:off x="6512810" y="304800"/>
            <a:ext cx="5349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>
                <a:solidFill>
                  <a:srgbClr val="EC22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276e230d2c9_0_211"/>
          <p:cNvSpPr txBox="1">
            <a:spLocks noGrp="1"/>
          </p:cNvSpPr>
          <p:nvPr>
            <p:ph type="body" idx="1"/>
          </p:nvPr>
        </p:nvSpPr>
        <p:spPr>
          <a:xfrm>
            <a:off x="6512810" y="1828800"/>
            <a:ext cx="5349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4396" algn="l" rtl="0">
              <a:spcBef>
                <a:spcPts val="560"/>
              </a:spcBef>
              <a:spcAft>
                <a:spcPts val="0"/>
              </a:spcAft>
              <a:buSzPts val="2296"/>
              <a:buChar char="▪"/>
              <a:defRPr sz="2800"/>
            </a:lvl1pPr>
            <a:lvl2pPr marL="914400" lvl="1" indent="-350519" algn="l" rtl="0">
              <a:spcBef>
                <a:spcPts val="480"/>
              </a:spcBef>
              <a:spcAft>
                <a:spcPts val="0"/>
              </a:spcAft>
              <a:buSzPts val="1920"/>
              <a:buChar char="-"/>
              <a:defRPr sz="2400"/>
            </a:lvl2pPr>
            <a:lvl3pPr marL="1371600" lvl="2" indent="-302260" algn="l" rtl="0">
              <a:spcBef>
                <a:spcPts val="400"/>
              </a:spcBef>
              <a:spcAft>
                <a:spcPts val="0"/>
              </a:spcAft>
              <a:buSzPts val="1160"/>
              <a:buChar char="⮚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9pPr>
          </a:lstStyle>
          <a:p>
            <a:endParaRPr/>
          </a:p>
        </p:txBody>
      </p:sp>
      <p:sp>
        <p:nvSpPr>
          <p:cNvPr id="161" name="Google Shape;161;g276e230d2c9_0_211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62" name="Google Shape;162;g276e230d2c9_0_211"/>
          <p:cNvCxnSpPr/>
          <p:nvPr/>
        </p:nvCxnSpPr>
        <p:spPr>
          <a:xfrm>
            <a:off x="6075871" y="304799"/>
            <a:ext cx="0" cy="1219200"/>
          </a:xfrm>
          <a:prstGeom prst="straightConnector1">
            <a:avLst/>
          </a:prstGeom>
          <a:noFill/>
          <a:ln w="4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g276e230d2c9_0_211"/>
          <p:cNvSpPr>
            <a:spLocks noGrp="1"/>
          </p:cNvSpPr>
          <p:nvPr>
            <p:ph type="pic" idx="2"/>
          </p:nvPr>
        </p:nvSpPr>
        <p:spPr>
          <a:xfrm>
            <a:off x="-1" y="0"/>
            <a:ext cx="5863200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64" name="Google Shape;164;g276e230d2c9_0_211"/>
          <p:cNvGrpSpPr/>
          <p:nvPr/>
        </p:nvGrpSpPr>
        <p:grpSpPr>
          <a:xfrm>
            <a:off x="6512810" y="6234262"/>
            <a:ext cx="832024" cy="490500"/>
            <a:chOff x="6050420" y="6334125"/>
            <a:chExt cx="832024" cy="490500"/>
          </a:xfrm>
        </p:grpSpPr>
        <p:pic>
          <p:nvPicPr>
            <p:cNvPr id="165" name="Google Shape;165;g276e230d2c9_0_2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050420" y="6369050"/>
              <a:ext cx="679625" cy="3683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6" name="Google Shape;166;g276e230d2c9_0_211"/>
            <p:cNvCxnSpPr/>
            <p:nvPr/>
          </p:nvCxnSpPr>
          <p:spPr>
            <a:xfrm>
              <a:off x="6882444" y="6334125"/>
              <a:ext cx="0" cy="490500"/>
            </a:xfrm>
            <a:prstGeom prst="straightConnector1">
              <a:avLst/>
            </a:prstGeom>
            <a:noFill/>
            <a:ln w="9525" cap="flat" cmpd="sng">
              <a:solidFill>
                <a:srgbClr val="3D302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7" name="Google Shape;167;g276e230d2c9_0_211"/>
          <p:cNvSpPr txBox="1">
            <a:spLocks noGrp="1"/>
          </p:cNvSpPr>
          <p:nvPr>
            <p:ph type="ftr" idx="11"/>
          </p:nvPr>
        </p:nvSpPr>
        <p:spPr>
          <a:xfrm>
            <a:off x="7497235" y="6419849"/>
            <a:ext cx="36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6e230d2c9_0_222"/>
          <p:cNvSpPr/>
          <p:nvPr/>
        </p:nvSpPr>
        <p:spPr>
          <a:xfrm>
            <a:off x="457200" y="304800"/>
            <a:ext cx="11734800" cy="1219200"/>
          </a:xfrm>
          <a:prstGeom prst="rect">
            <a:avLst/>
          </a:prstGeom>
          <a:solidFill>
            <a:srgbClr val="BABCBE">
              <a:alpha val="4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70" name="Google Shape;170;g276e230d2c9_0_22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108711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>
                <a:solidFill>
                  <a:srgbClr val="EC22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276e230d2c9_0_222"/>
          <p:cNvSpPr txBox="1">
            <a:spLocks noGrp="1"/>
          </p:cNvSpPr>
          <p:nvPr>
            <p:ph type="body" idx="1"/>
          </p:nvPr>
        </p:nvSpPr>
        <p:spPr>
          <a:xfrm>
            <a:off x="5888334" y="1828800"/>
            <a:ext cx="5668800" cy="3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4396" algn="l" rtl="0">
              <a:spcBef>
                <a:spcPts val="560"/>
              </a:spcBef>
              <a:spcAft>
                <a:spcPts val="0"/>
              </a:spcAft>
              <a:buSzPts val="2296"/>
              <a:buChar char="▪"/>
              <a:defRPr sz="2800"/>
            </a:lvl1pPr>
            <a:lvl2pPr marL="914400" lvl="1" indent="-350519" algn="l" rtl="0">
              <a:spcBef>
                <a:spcPts val="480"/>
              </a:spcBef>
              <a:spcAft>
                <a:spcPts val="0"/>
              </a:spcAft>
              <a:buSzPts val="1920"/>
              <a:buChar char="-"/>
              <a:defRPr sz="2400"/>
            </a:lvl2pPr>
            <a:lvl3pPr marL="1371600" lvl="2" indent="-302260" algn="l" rtl="0">
              <a:spcBef>
                <a:spcPts val="400"/>
              </a:spcBef>
              <a:spcAft>
                <a:spcPts val="0"/>
              </a:spcAft>
              <a:buSzPts val="1160"/>
              <a:buChar char="⮚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✔"/>
              <a:defRPr sz="1800"/>
            </a:lvl9pPr>
          </a:lstStyle>
          <a:p>
            <a:endParaRPr/>
          </a:p>
        </p:txBody>
      </p:sp>
      <p:sp>
        <p:nvSpPr>
          <p:cNvPr id="172" name="Google Shape;172;g276e230d2c9_0_222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73" name="Google Shape;173;g276e230d2c9_0_222"/>
          <p:cNvSpPr txBox="1">
            <a:spLocks noGrp="1"/>
          </p:cNvSpPr>
          <p:nvPr>
            <p:ph type="ftr" idx="11"/>
          </p:nvPr>
        </p:nvSpPr>
        <p:spPr>
          <a:xfrm>
            <a:off x="2847902" y="6492750"/>
            <a:ext cx="64962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74767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4" name="Google Shape;174;g276e230d2c9_0_222"/>
          <p:cNvCxnSpPr/>
          <p:nvPr/>
        </p:nvCxnSpPr>
        <p:spPr>
          <a:xfrm>
            <a:off x="304800" y="304800"/>
            <a:ext cx="0" cy="1219200"/>
          </a:xfrm>
          <a:prstGeom prst="straightConnector1">
            <a:avLst/>
          </a:prstGeom>
          <a:noFill/>
          <a:ln w="4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g276e230d2c9_0_222"/>
          <p:cNvSpPr>
            <a:spLocks noGrp="1"/>
          </p:cNvSpPr>
          <p:nvPr>
            <p:ph type="pic" idx="2"/>
          </p:nvPr>
        </p:nvSpPr>
        <p:spPr>
          <a:xfrm>
            <a:off x="1446214" y="1928813"/>
            <a:ext cx="3758700" cy="3706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6e230d2c9_0_230"/>
          <p:cNvSpPr/>
          <p:nvPr/>
        </p:nvSpPr>
        <p:spPr>
          <a:xfrm>
            <a:off x="457200" y="304800"/>
            <a:ext cx="11734800" cy="1219200"/>
          </a:xfrm>
          <a:prstGeom prst="rect">
            <a:avLst/>
          </a:prstGeom>
          <a:solidFill>
            <a:srgbClr val="BABCBE">
              <a:alpha val="4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78" name="Google Shape;178;g276e230d2c9_0_230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108711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C2227"/>
                </a:solidFill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276e230d2c9_0_230"/>
          <p:cNvSpPr txBox="1">
            <a:spLocks noGrp="1"/>
          </p:cNvSpPr>
          <p:nvPr>
            <p:ph type="dt" idx="10"/>
          </p:nvPr>
        </p:nvSpPr>
        <p:spPr>
          <a:xfrm>
            <a:off x="10287000" y="6477000"/>
            <a:ext cx="1117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276e230d2c9_0_230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81" name="Google Shape;181;g276e230d2c9_0_230"/>
          <p:cNvSpPr txBox="1">
            <a:spLocks noGrp="1"/>
          </p:cNvSpPr>
          <p:nvPr>
            <p:ph type="ftr" idx="11"/>
          </p:nvPr>
        </p:nvSpPr>
        <p:spPr>
          <a:xfrm>
            <a:off x="2873302" y="6434625"/>
            <a:ext cx="64962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74767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2" name="Google Shape;182;g276e230d2c9_0_230"/>
          <p:cNvCxnSpPr/>
          <p:nvPr/>
        </p:nvCxnSpPr>
        <p:spPr>
          <a:xfrm>
            <a:off x="304800" y="304800"/>
            <a:ext cx="0" cy="1219200"/>
          </a:xfrm>
          <a:prstGeom prst="straightConnector1">
            <a:avLst/>
          </a:prstGeom>
          <a:noFill/>
          <a:ln w="635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6e230d2c9_0_134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108711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Google Shape;82;g276e230d2c9_0_134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11175900" cy="38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0017" algn="l" rtl="0">
              <a:spcBef>
                <a:spcPts val="620"/>
              </a:spcBef>
              <a:spcAft>
                <a:spcPts val="0"/>
              </a:spcAft>
              <a:buClr>
                <a:srgbClr val="EC2227"/>
              </a:buClr>
              <a:buSzPts val="2542"/>
              <a:buFont typeface="Noto Sans Symbols"/>
              <a:buChar char="▪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0680" algn="l" rtl="0">
              <a:spcBef>
                <a:spcPts val="520"/>
              </a:spcBef>
              <a:spcAft>
                <a:spcPts val="0"/>
              </a:spcAft>
              <a:buClr>
                <a:srgbClr val="EC2227"/>
              </a:buClr>
              <a:buSzPts val="2080"/>
              <a:buFont typeface="Merriweather Sans"/>
              <a:buChar char="-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6992" algn="l" rtl="0">
              <a:spcBef>
                <a:spcPts val="480"/>
              </a:spcBef>
              <a:spcAft>
                <a:spcPts val="0"/>
              </a:spcAft>
              <a:buClr>
                <a:srgbClr val="EC2227"/>
              </a:buClr>
              <a:buSzPts val="1392"/>
              <a:buFont typeface="Noto Sans Symbols"/>
              <a:buChar char="⮚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EC2227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spcBef>
                <a:spcPts val="400"/>
              </a:spcBef>
              <a:spcAft>
                <a:spcPts val="0"/>
              </a:spcAft>
              <a:buClr>
                <a:srgbClr val="EC2227"/>
              </a:buClr>
              <a:buSzPts val="1700"/>
              <a:buFont typeface="Noto Sans Symbols"/>
              <a:buChar char="✔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700"/>
              <a:buFont typeface="Noto Sans Symbols"/>
              <a:buChar char="✔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700"/>
              <a:buFont typeface="Noto Sans Symbols"/>
              <a:buChar char="✔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700"/>
              <a:buFont typeface="Noto Sans Symbols"/>
              <a:buChar char="✔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700"/>
              <a:buFont typeface="Noto Sans Symbols"/>
              <a:buChar char="✔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g276e230d2c9_0_134"/>
          <p:cNvSpPr txBox="1">
            <a:spLocks noGrp="1"/>
          </p:cNvSpPr>
          <p:nvPr>
            <p:ph type="dt" idx="10"/>
          </p:nvPr>
        </p:nvSpPr>
        <p:spPr>
          <a:xfrm>
            <a:off x="10287000" y="6477000"/>
            <a:ext cx="1117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rgbClr val="7476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g276e230d2c9_0_134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85" name="Google Shape;85;g276e230d2c9_0_13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04800" y="6302829"/>
            <a:ext cx="670071" cy="3647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g276e230d2c9_0_134"/>
          <p:cNvCxnSpPr/>
          <p:nvPr/>
        </p:nvCxnSpPr>
        <p:spPr>
          <a:xfrm>
            <a:off x="1143000" y="6248400"/>
            <a:ext cx="0" cy="457200"/>
          </a:xfrm>
          <a:prstGeom prst="straightConnector1">
            <a:avLst/>
          </a:prstGeom>
          <a:noFill/>
          <a:ln w="9525" cap="flat" cmpd="sng">
            <a:solidFill>
              <a:srgbClr val="3D302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g276e230d2c9_0_134"/>
          <p:cNvSpPr txBox="1">
            <a:spLocks noGrp="1"/>
          </p:cNvSpPr>
          <p:nvPr>
            <p:ph type="ftr" idx="11"/>
          </p:nvPr>
        </p:nvSpPr>
        <p:spPr>
          <a:xfrm>
            <a:off x="2847902" y="6468450"/>
            <a:ext cx="64962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rgbClr val="7476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8" name="Google Shape;88;g276e230d2c9_0_134"/>
          <p:cNvCxnSpPr/>
          <p:nvPr/>
        </p:nvCxnSpPr>
        <p:spPr>
          <a:xfrm>
            <a:off x="11430000" y="6477000"/>
            <a:ext cx="3444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g276e230d2c9_0_13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04800" y="6302829"/>
            <a:ext cx="670071" cy="3647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g276e230d2c9_0_134"/>
          <p:cNvCxnSpPr/>
          <p:nvPr/>
        </p:nvCxnSpPr>
        <p:spPr>
          <a:xfrm>
            <a:off x="1143000" y="6248400"/>
            <a:ext cx="0" cy="457200"/>
          </a:xfrm>
          <a:prstGeom prst="straightConnector1">
            <a:avLst/>
          </a:prstGeom>
          <a:noFill/>
          <a:ln w="9525" cap="flat" cmpd="sng">
            <a:solidFill>
              <a:srgbClr val="3D302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g276e230d2c9_0_134"/>
          <p:cNvCxnSpPr/>
          <p:nvPr/>
        </p:nvCxnSpPr>
        <p:spPr>
          <a:xfrm>
            <a:off x="11430000" y="6477000"/>
            <a:ext cx="3444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2" name="Google Shape;92;g276e230d2c9_0_134" descr="A logo of a fire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11131" y="6237320"/>
            <a:ext cx="371342" cy="4793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eston.lee@prestonlee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viet@hl7.org" TargetMode="External"/><Relationship Id="rId5" Type="http://schemas.openxmlformats.org/officeDocument/2006/relationships/hyperlink" Target="mailto:diego@hl7.org" TargetMode="External"/><Relationship Id="rId4" Type="http://schemas.openxmlformats.org/officeDocument/2006/relationships/hyperlink" Target="mailto:daniel.Mendoza@skycapp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D016A-0052-F11E-6413-DEFA47709D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mtClean="0"/>
              <a:t>1</a:t>
            </a:fld>
            <a:endParaRPr lang="en-CA"/>
          </a:p>
        </p:txBody>
      </p:sp>
      <p:pic>
        <p:nvPicPr>
          <p:cNvPr id="4" name="Picture 3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25DD322B-28CD-2C0F-C381-A888A7BD7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092" y="516872"/>
            <a:ext cx="7839908" cy="1959977"/>
          </a:xfrm>
          <a:prstGeom prst="rect">
            <a:avLst/>
          </a:prstGeom>
        </p:spPr>
      </p:pic>
      <p:sp>
        <p:nvSpPr>
          <p:cNvPr id="5" name="Google Shape;201;g276e230d2c9_0_249">
            <a:extLst>
              <a:ext uri="{FF2B5EF4-FFF2-40B4-BE49-F238E27FC236}">
                <a16:creationId xmlns:a16="http://schemas.microsoft.com/office/drawing/2014/main" id="{8B9AEED6-6DDE-4DEC-E0F8-F514026BBC8F}"/>
              </a:ext>
            </a:extLst>
          </p:cNvPr>
          <p:cNvSpPr txBox="1">
            <a:spLocks/>
          </p:cNvSpPr>
          <p:nvPr/>
        </p:nvSpPr>
        <p:spPr>
          <a:xfrm>
            <a:off x="736650" y="2909603"/>
            <a:ext cx="10871100" cy="121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90000"/>
              </a:lnSpc>
              <a:buClr>
                <a:schemeClr val="dk1"/>
              </a:buClr>
              <a:buSzPts val="4400"/>
              <a:buFont typeface="Play"/>
              <a:buNone/>
            </a:pPr>
            <a:r>
              <a:rPr lang="en-CA" sz="6600" dirty="0">
                <a:solidFill>
                  <a:schemeClr val="bg1"/>
                </a:solidFill>
                <a:latin typeface="+mj-lt"/>
                <a:ea typeface="Play"/>
                <a:cs typeface="Play"/>
                <a:sym typeface="Play"/>
              </a:rPr>
              <a:t>New and Upcoming</a:t>
            </a:r>
            <a:endParaRPr lang="en-CA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Google Shape;201;g276e230d2c9_0_249">
            <a:extLst>
              <a:ext uri="{FF2B5EF4-FFF2-40B4-BE49-F238E27FC236}">
                <a16:creationId xmlns:a16="http://schemas.microsoft.com/office/drawing/2014/main" id="{DFF7E4EF-8A01-B484-EAC3-59571A460A1D}"/>
              </a:ext>
            </a:extLst>
          </p:cNvPr>
          <p:cNvSpPr txBox="1">
            <a:spLocks/>
          </p:cNvSpPr>
          <p:nvPr/>
        </p:nvSpPr>
        <p:spPr>
          <a:xfrm>
            <a:off x="1192697" y="3853794"/>
            <a:ext cx="10415054" cy="53170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90000"/>
              </a:lnSpc>
              <a:buClr>
                <a:schemeClr val="dk1"/>
              </a:buClr>
              <a:buSzPts val="4400"/>
              <a:buFont typeface="Play"/>
              <a:buNone/>
            </a:pPr>
            <a:r>
              <a:rPr lang="en-CA" sz="2800" dirty="0">
                <a:solidFill>
                  <a:schemeClr val="bg1"/>
                </a:solidFill>
                <a:latin typeface="Play"/>
                <a:ea typeface="Play"/>
                <a:cs typeface="Play"/>
                <a:sym typeface="Play"/>
              </a:rPr>
              <a:t>Products and Policies - September 2024 </a:t>
            </a:r>
            <a:r>
              <a:rPr lang="en-CA" sz="2800" dirty="0" err="1">
                <a:solidFill>
                  <a:schemeClr val="bg1"/>
                </a:solidFill>
                <a:latin typeface="Play"/>
                <a:ea typeface="Play"/>
                <a:cs typeface="Play"/>
                <a:sym typeface="Play"/>
              </a:rPr>
              <a:t>Connectathon</a:t>
            </a:r>
            <a:r>
              <a:rPr lang="en-CA" sz="2800" dirty="0">
                <a:solidFill>
                  <a:schemeClr val="bg1"/>
                </a:solidFill>
                <a:latin typeface="Play"/>
                <a:ea typeface="Play"/>
                <a:cs typeface="Play"/>
                <a:sym typeface="Play"/>
              </a:rPr>
              <a:t> &amp; WGM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9" name="Graphic 8" descr="Wreath with solid fill">
            <a:extLst>
              <a:ext uri="{FF2B5EF4-FFF2-40B4-BE49-F238E27FC236}">
                <a16:creationId xmlns:a16="http://schemas.microsoft.com/office/drawing/2014/main" id="{6A109544-52D8-3A48-5F40-ED410463D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7489" y="4514132"/>
            <a:ext cx="2520312" cy="252031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AB3DF34-A8EA-0E97-711F-ABB7487B9E51}"/>
              </a:ext>
            </a:extLst>
          </p:cNvPr>
          <p:cNvSpPr txBox="1">
            <a:spLocks/>
          </p:cNvSpPr>
          <p:nvPr/>
        </p:nvSpPr>
        <p:spPr>
          <a:xfrm>
            <a:off x="5494746" y="5275756"/>
            <a:ext cx="3859489" cy="901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etropolis Regular" panose="02000500000000000000" pitchFamily="2" charset="0"/>
              </a:rPr>
              <a:t>Most Innovative Winner</a:t>
            </a:r>
            <a:br>
              <a:rPr lang="en-US" sz="1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etropolis Regular" panose="02000500000000000000" pitchFamily="2" charset="0"/>
              </a:rPr>
            </a:br>
            <a:r>
              <a:rPr lang="en-US" sz="1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etropolis Regular" panose="02000500000000000000" pitchFamily="2" charset="0"/>
              </a:rPr>
              <a:t>2024 CDS Connect Challenge</a:t>
            </a:r>
            <a:br>
              <a:rPr lang="en-US" sz="1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etropolis Regular" panose="02000500000000000000" pitchFamily="2" charset="0"/>
              </a:rPr>
            </a:br>
            <a:r>
              <a:rPr lang="en-US" sz="1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etropolis Regular" panose="02000500000000000000" pitchFamily="2" charset="0"/>
              </a:rPr>
              <a:t>Agency of Healthcare Research and Quality</a:t>
            </a:r>
            <a:endParaRPr lang="en-US" sz="1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etropolis Regular" panose="02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F76BC-69B1-6773-0E63-57BD7B759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6649" y="5496365"/>
            <a:ext cx="843089" cy="471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613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f4e8e36b2_0_0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10871100" cy="121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WildFHIR</a:t>
            </a:r>
            <a:r>
              <a:rPr lang="en-CA" dirty="0"/>
              <a:t> Demo w/Richard </a:t>
            </a:r>
            <a:r>
              <a:rPr lang="en-CA" dirty="0" err="1"/>
              <a:t>Ettema</a:t>
            </a:r>
            <a:endParaRPr dirty="0"/>
          </a:p>
        </p:txBody>
      </p:sp>
      <p:sp>
        <p:nvSpPr>
          <p:cNvPr id="217" name="Google Shape;217;g2ef4e8e36b2_0_0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38E3253-B838-80C5-E4FC-2CD15014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226" y="1651003"/>
            <a:ext cx="5336247" cy="4698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f4e8e36b2_0_0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10871100" cy="121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FHIR Candle Demo w/Gino </a:t>
            </a:r>
            <a:r>
              <a:rPr lang="en-CA" dirty="0" err="1"/>
              <a:t>Canessa</a:t>
            </a:r>
            <a:endParaRPr dirty="0"/>
          </a:p>
        </p:txBody>
      </p:sp>
      <p:sp>
        <p:nvSpPr>
          <p:cNvPr id="217" name="Google Shape;217;g2ef4e8e36b2_0_0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35F35C1D-5003-89D1-5574-D812754B3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968" y="1625938"/>
            <a:ext cx="5624763" cy="47491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6e230d2c9_0_271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10871100" cy="121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Questions</a:t>
            </a:r>
            <a:endParaRPr/>
          </a:p>
        </p:txBody>
      </p:sp>
      <p:sp>
        <p:nvSpPr>
          <p:cNvPr id="223" name="Google Shape;223;g276e230d2c9_0_271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  <p:sp>
        <p:nvSpPr>
          <p:cNvPr id="224" name="Google Shape;224;g276e230d2c9_0_271"/>
          <p:cNvSpPr txBox="1">
            <a:spLocks noGrp="1"/>
          </p:cNvSpPr>
          <p:nvPr>
            <p:ph type="body" idx="1"/>
          </p:nvPr>
        </p:nvSpPr>
        <p:spPr>
          <a:xfrm>
            <a:off x="685800" y="1824200"/>
            <a:ext cx="11175900" cy="381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CA" dirty="0"/>
              <a:t>#Foundry on </a:t>
            </a:r>
            <a:r>
              <a:rPr lang="en-CA" dirty="0" err="1"/>
              <a:t>Zulip</a:t>
            </a:r>
            <a:r>
              <a:rPr lang="en-CA" dirty="0"/>
              <a:t> (</a:t>
            </a:r>
            <a:r>
              <a:rPr lang="en-CA" dirty="0" err="1"/>
              <a:t>chat.fhir.org</a:t>
            </a:r>
            <a:r>
              <a:rPr lang="en-CA" dirty="0"/>
              <a:t>):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CA" dirty="0"/>
              <a:t>@Preston Lee, </a:t>
            </a:r>
            <a:r>
              <a:rPr lang="en-CA" dirty="0">
                <a:hlinkClick r:id="rId3"/>
              </a:rPr>
              <a:t>preston.lee@prestonlee.com</a:t>
            </a:r>
            <a:endParaRPr lang="en-CA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CA" dirty="0"/>
              <a:t>@Daniel Mendoza, </a:t>
            </a:r>
            <a:r>
              <a:rPr lang="en-CA" dirty="0">
                <a:hlinkClick r:id="rId4"/>
              </a:rPr>
              <a:t>daniel.Mendoza@skycapp.com</a:t>
            </a:r>
            <a:endParaRPr lang="en-CA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CA" dirty="0"/>
              <a:t>@Diego </a:t>
            </a:r>
            <a:r>
              <a:rPr lang="en-CA" dirty="0" err="1"/>
              <a:t>Kaminker</a:t>
            </a:r>
            <a:r>
              <a:rPr lang="en-CA" dirty="0"/>
              <a:t>, </a:t>
            </a:r>
            <a:r>
              <a:rPr lang="en-CA" dirty="0">
                <a:hlinkClick r:id="rId5"/>
              </a:rPr>
              <a:t>diego@hl7.org</a:t>
            </a:r>
            <a:endParaRPr lang="en-CA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CA" dirty="0"/>
              <a:t>@Viet Nguyen, </a:t>
            </a:r>
            <a:r>
              <a:rPr lang="en-CA" dirty="0">
                <a:hlinkClick r:id="rId6"/>
              </a:rPr>
              <a:t>viet@hl7.org</a:t>
            </a:r>
            <a:endParaRPr lang="en-CA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6e230d2c9_0_237"/>
          <p:cNvSpPr txBox="1">
            <a:spLocks noGrp="1"/>
          </p:cNvSpPr>
          <p:nvPr>
            <p:ph type="subTitle" idx="1"/>
          </p:nvPr>
        </p:nvSpPr>
        <p:spPr>
          <a:xfrm>
            <a:off x="1237600" y="1109300"/>
            <a:ext cx="6096000" cy="52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CA" sz="3200" dirty="0">
                <a:solidFill>
                  <a:schemeClr val="dk1"/>
                </a:solidFill>
              </a:rPr>
              <a:t>New and Upcoming</a:t>
            </a:r>
            <a:endParaRPr sz="4000" dirty="0">
              <a:solidFill>
                <a:schemeClr val="dk1"/>
              </a:solidFill>
            </a:endParaRPr>
          </a:p>
          <a:p>
            <a:pPr marL="228600" lvl="0" indent="-2225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2000" dirty="0">
                <a:solidFill>
                  <a:schemeClr val="dk1"/>
                </a:solidFill>
              </a:rPr>
              <a:t>Catalog summary</a:t>
            </a:r>
          </a:p>
          <a:p>
            <a:pPr marL="228600" indent="-222567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2000" dirty="0">
                <a:solidFill>
                  <a:schemeClr val="dk1"/>
                </a:solidFill>
              </a:rPr>
              <a:t>Curation team updates</a:t>
            </a:r>
          </a:p>
          <a:p>
            <a:pPr marL="228600" lvl="0" indent="-2225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2000" dirty="0">
                <a:solidFill>
                  <a:schemeClr val="dk1"/>
                </a:solidFill>
              </a:rPr>
              <a:t>Sponsorship</a:t>
            </a:r>
          </a:p>
          <a:p>
            <a:pPr marL="228600" lvl="0" indent="-2225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2000" dirty="0">
                <a:solidFill>
                  <a:schemeClr val="dk1"/>
                </a:solidFill>
              </a:rPr>
              <a:t>Policy changes</a:t>
            </a:r>
          </a:p>
          <a:p>
            <a:pPr marL="228600" lvl="0" indent="-2225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2000" dirty="0">
                <a:solidFill>
                  <a:schemeClr val="dk1"/>
                </a:solidFill>
              </a:rPr>
              <a:t>Submission process</a:t>
            </a:r>
          </a:p>
          <a:p>
            <a:pPr marL="228600" lvl="0" indent="-2225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2000" dirty="0">
                <a:solidFill>
                  <a:schemeClr val="dk1"/>
                </a:solidFill>
              </a:rPr>
              <a:t>Curation tools</a:t>
            </a:r>
            <a:endParaRPr lang="en-US"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3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Featured Demos</a:t>
            </a:r>
            <a:endParaRPr sz="4000" dirty="0">
              <a:solidFill>
                <a:schemeClr val="dk1"/>
              </a:solidFill>
            </a:endParaRPr>
          </a:p>
          <a:p>
            <a:pPr marL="228600" lvl="0" indent="-2225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2000" b="1" dirty="0" err="1">
                <a:solidFill>
                  <a:schemeClr val="dk1"/>
                </a:solidFill>
              </a:rPr>
              <a:t>WildFHIR</a:t>
            </a:r>
            <a:r>
              <a:rPr lang="en-CA" sz="2000" dirty="0">
                <a:solidFill>
                  <a:schemeClr val="dk1"/>
                </a:solidFill>
              </a:rPr>
              <a:t> w/Richard </a:t>
            </a:r>
            <a:r>
              <a:rPr lang="en-CA" sz="2000" dirty="0" err="1">
                <a:solidFill>
                  <a:schemeClr val="dk1"/>
                </a:solidFill>
              </a:rPr>
              <a:t>Ettema</a:t>
            </a:r>
            <a:endParaRPr lang="en-CA" sz="2000" dirty="0">
              <a:solidFill>
                <a:schemeClr val="dk1"/>
              </a:solidFill>
            </a:endParaRPr>
          </a:p>
          <a:p>
            <a:pPr marL="228600" lvl="0" indent="-2225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2000" b="1" dirty="0">
                <a:solidFill>
                  <a:schemeClr val="dk1"/>
                </a:solidFill>
              </a:rPr>
              <a:t>FHIR Candle </a:t>
            </a:r>
            <a:r>
              <a:rPr lang="en-CA" sz="2000" dirty="0">
                <a:solidFill>
                  <a:schemeClr val="dk1"/>
                </a:solidFill>
              </a:rPr>
              <a:t>w/Gino </a:t>
            </a:r>
            <a:r>
              <a:rPr lang="en-CA" sz="2000" dirty="0" err="1">
                <a:solidFill>
                  <a:schemeClr val="dk1"/>
                </a:solidFill>
              </a:rPr>
              <a:t>Canessa</a:t>
            </a:r>
            <a:endParaRPr lang="en-CA" sz="2000" dirty="0">
              <a:solidFill>
                <a:schemeClr val="dk1"/>
              </a:solidFill>
            </a:endParaRPr>
          </a:p>
          <a:p>
            <a:pPr marL="228600" lvl="0" indent="-2225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2000" b="1" dirty="0">
                <a:solidFill>
                  <a:schemeClr val="dk1"/>
                </a:solidFill>
              </a:rPr>
              <a:t>Da Vinci </a:t>
            </a:r>
            <a:r>
              <a:rPr lang="en-CA" sz="2000" b="1" dirty="0" err="1">
                <a:solidFill>
                  <a:schemeClr val="dk1"/>
                </a:solidFill>
              </a:rPr>
              <a:t>CDex</a:t>
            </a:r>
            <a:r>
              <a:rPr lang="en-CA" sz="2000" dirty="0">
                <a:solidFill>
                  <a:schemeClr val="dk1"/>
                </a:solidFill>
              </a:rPr>
              <a:t> w/Preston Lee</a:t>
            </a:r>
            <a:endParaRPr lang="en-CA" sz="3600" dirty="0"/>
          </a:p>
        </p:txBody>
      </p:sp>
      <p:sp>
        <p:nvSpPr>
          <p:cNvPr id="195" name="Google Shape;195;g276e230d2c9_0_237"/>
          <p:cNvSpPr txBox="1">
            <a:spLocks noGrp="1"/>
          </p:cNvSpPr>
          <p:nvPr>
            <p:ph type="title"/>
          </p:nvPr>
        </p:nvSpPr>
        <p:spPr>
          <a:xfrm>
            <a:off x="1256025" y="372375"/>
            <a:ext cx="6096000" cy="64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CA" sz="4400" b="0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Agenda</a:t>
            </a:r>
            <a:endParaRPr dirty="0"/>
          </a:p>
        </p:txBody>
      </p:sp>
      <p:sp>
        <p:nvSpPr>
          <p:cNvPr id="196" name="Google Shape;196;g276e230d2c9_0_237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D62D-625D-8EEB-CF18-4D44F14D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F8093-DB0D-2C68-AE46-EC0668FD8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828800"/>
            <a:ext cx="6377609" cy="4896000"/>
          </a:xfrm>
        </p:spPr>
        <p:txBody>
          <a:bodyPr/>
          <a:lstStyle/>
          <a:p>
            <a:r>
              <a:rPr lang="en-US" sz="4000" b="1" dirty="0"/>
              <a:t>67 published products</a:t>
            </a:r>
            <a:br>
              <a:rPr lang="en-US" sz="4000" dirty="0"/>
            </a:br>
            <a:r>
              <a:rPr lang="en-US" sz="4000" dirty="0"/>
              <a:t>54 visible, 13 invisible</a:t>
            </a:r>
          </a:p>
          <a:p>
            <a:r>
              <a:rPr lang="en-US" sz="4000" dirty="0"/>
              <a:t>25 Da Vinci</a:t>
            </a:r>
          </a:p>
          <a:p>
            <a:r>
              <a:rPr lang="en-US" sz="4000" dirty="0"/>
              <a:t>6 FAST</a:t>
            </a:r>
          </a:p>
          <a:p>
            <a:r>
              <a:rPr lang="en-US" sz="4000" dirty="0"/>
              <a:t>4 curators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A2126-48FE-9AAD-FA02-2B75D003FC0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914290" y="1828799"/>
            <a:ext cx="3947510" cy="4896001"/>
          </a:xfrm>
        </p:spPr>
        <p:txBody>
          <a:bodyPr/>
          <a:lstStyle/>
          <a:p>
            <a:r>
              <a:rPr lang="en-US" sz="2400" dirty="0"/>
              <a:t>44 Apache 2.0</a:t>
            </a:r>
          </a:p>
          <a:p>
            <a:r>
              <a:rPr lang="en-US" sz="2400" dirty="0"/>
              <a:t>3 MIT</a:t>
            </a:r>
          </a:p>
          <a:p>
            <a:r>
              <a:rPr lang="en-US" sz="2400" dirty="0"/>
              <a:t>1 BSD 3-Clause</a:t>
            </a:r>
          </a:p>
          <a:p>
            <a:r>
              <a:rPr lang="en-US" sz="2400" dirty="0"/>
              <a:t>1 AGPL v3</a:t>
            </a:r>
          </a:p>
          <a:p>
            <a:r>
              <a:rPr lang="en-US" sz="2400" dirty="0"/>
              <a:t>1 PostgreSQL</a:t>
            </a:r>
          </a:p>
          <a:p>
            <a:r>
              <a:rPr lang="en-US" sz="2400" dirty="0"/>
              <a:t>0 BSD 2-Clause</a:t>
            </a:r>
          </a:p>
          <a:p>
            <a:r>
              <a:rPr lang="en-US" sz="2400" dirty="0"/>
              <a:t>0 LOINC</a:t>
            </a:r>
          </a:p>
          <a:p>
            <a:r>
              <a:rPr lang="en-US" sz="2400" dirty="0"/>
              <a:t>0 CC Attribution 4.0 Intl</a:t>
            </a:r>
          </a:p>
          <a:p>
            <a:r>
              <a:rPr lang="en-US" sz="2400" dirty="0"/>
              <a:t>0 CC Zero</a:t>
            </a:r>
          </a:p>
          <a:p>
            <a:r>
              <a:rPr lang="en-US" sz="2400" dirty="0"/>
              <a:t>0 GPL v2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44A59-8CF0-8C36-4ADF-5684944929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58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A4C4-4343-7CAC-F837-04164D5F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Catalog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6471-4D02-8137-F527-10FEE918F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6760779" cy="4811658"/>
          </a:xfrm>
        </p:spPr>
        <p:txBody>
          <a:bodyPr>
            <a:normAutofit fontScale="92500" lnSpcReduction="20000"/>
          </a:bodyPr>
          <a:lstStyle/>
          <a:p>
            <a:pPr marL="186262" indent="0">
              <a:buNone/>
            </a:pPr>
            <a:r>
              <a:rPr lang="en-US" i="1" dirty="0"/>
              <a:t>New!</a:t>
            </a:r>
          </a:p>
          <a:p>
            <a:r>
              <a:rPr lang="en-US" b="1" dirty="0" err="1"/>
              <a:t>WildFHIR</a:t>
            </a:r>
            <a:r>
              <a:rPr lang="en-US" b="1" dirty="0"/>
              <a:t> – R4 Server</a:t>
            </a:r>
          </a:p>
          <a:p>
            <a:r>
              <a:rPr lang="en-US" b="1" dirty="0"/>
              <a:t>FHIR Candle – R4/4B/5 Server</a:t>
            </a:r>
          </a:p>
          <a:p>
            <a:r>
              <a:rPr lang="en-US" dirty="0"/>
              <a:t>FUME FHIR Converter</a:t>
            </a:r>
          </a:p>
          <a:p>
            <a:r>
              <a:rPr lang="en-US" dirty="0"/>
              <a:t>Da Vinci </a:t>
            </a:r>
            <a:r>
              <a:rPr lang="en-US" dirty="0" err="1"/>
              <a:t>Postable</a:t>
            </a:r>
            <a:r>
              <a:rPr lang="en-US" dirty="0"/>
              <a:t> Remittance</a:t>
            </a:r>
          </a:p>
          <a:p>
            <a:r>
              <a:rPr lang="en-US" dirty="0"/>
              <a:t>Da Vinci </a:t>
            </a:r>
            <a:r>
              <a:rPr lang="en-US" dirty="0" err="1"/>
              <a:t>CDex</a:t>
            </a:r>
            <a:endParaRPr lang="en-US" dirty="0"/>
          </a:p>
          <a:p>
            <a:r>
              <a:rPr lang="en-US" dirty="0"/>
              <a:t>UDAP Security Server</a:t>
            </a:r>
          </a:p>
          <a:p>
            <a:r>
              <a:rPr lang="en-US" dirty="0"/>
              <a:t>Genomic Operations Examples</a:t>
            </a:r>
          </a:p>
          <a:p>
            <a:r>
              <a:rPr lang="en-US" dirty="0"/>
              <a:t>Bulk Match CLI Client</a:t>
            </a:r>
          </a:p>
          <a:p>
            <a:r>
              <a:rPr lang="en-US" dirty="0"/>
              <a:t>Bulk Match Server</a:t>
            </a:r>
          </a:p>
          <a:p>
            <a:r>
              <a:rPr lang="en-US" dirty="0"/>
              <a:t>HAPI 7.2.0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87CD4-7DB2-454C-2D8C-548FBDAF7C4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008883" y="0"/>
            <a:ext cx="4183117" cy="685800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Staging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Meld Community Edition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HAPI 7.4.0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Gravity Referral Source Client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Gravity EHR Server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Gravity Coordinating Platform Server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Gravity Coordinating Platform Client</a:t>
            </a:r>
          </a:p>
          <a:p>
            <a:r>
              <a:rPr lang="en-US" sz="1600" dirty="0">
                <a:solidFill>
                  <a:schemeClr val="bg1"/>
                </a:solidFill>
              </a:rPr>
              <a:t>Da Vinci </a:t>
            </a:r>
            <a:r>
              <a:rPr lang="en-US" sz="1600" dirty="0" err="1">
                <a:solidFill>
                  <a:schemeClr val="bg1"/>
                </a:solidFill>
              </a:rPr>
              <a:t>Postable</a:t>
            </a:r>
            <a:r>
              <a:rPr lang="en-US" sz="1600" dirty="0">
                <a:solidFill>
                  <a:schemeClr val="bg1"/>
                </a:solidFill>
              </a:rPr>
              <a:t> Remittance Client</a:t>
            </a:r>
          </a:p>
          <a:p>
            <a:r>
              <a:rPr lang="en-US" sz="1600" dirty="0">
                <a:solidFill>
                  <a:schemeClr val="bg1"/>
                </a:solidFill>
              </a:rPr>
              <a:t>Da Vinci </a:t>
            </a:r>
            <a:r>
              <a:rPr lang="en-US" sz="1600" dirty="0" err="1">
                <a:solidFill>
                  <a:schemeClr val="bg1"/>
                </a:solidFill>
              </a:rPr>
              <a:t>PDex</a:t>
            </a:r>
            <a:r>
              <a:rPr lang="en-US" sz="1600" dirty="0">
                <a:solidFill>
                  <a:schemeClr val="bg1"/>
                </a:solidFill>
              </a:rPr>
              <a:t> Client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Invisible, Available Products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Stack Controller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PostgreSQL 16, 15</a:t>
            </a:r>
          </a:p>
          <a:p>
            <a:r>
              <a:rPr lang="en-US" sz="1600" dirty="0">
                <a:solidFill>
                  <a:schemeClr val="bg1"/>
                </a:solidFill>
              </a:rPr>
              <a:t>MySQL 8</a:t>
            </a:r>
          </a:p>
          <a:p>
            <a:r>
              <a:rPr lang="en-US" sz="1600" dirty="0">
                <a:solidFill>
                  <a:schemeClr val="bg1"/>
                </a:solidFill>
              </a:rPr>
              <a:t>MongoDB 7</a:t>
            </a:r>
          </a:p>
          <a:p>
            <a:r>
              <a:rPr lang="en-US" sz="1600" dirty="0">
                <a:solidFill>
                  <a:schemeClr val="bg1"/>
                </a:solidFill>
              </a:rPr>
              <a:t>Redis 7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OpenTelemetry</a:t>
            </a:r>
            <a:r>
              <a:rPr lang="en-US" sz="1600" dirty="0">
                <a:solidFill>
                  <a:schemeClr val="bg1"/>
                </a:solidFill>
              </a:rPr>
              <a:t> Collector</a:t>
            </a:r>
          </a:p>
          <a:p>
            <a:r>
              <a:rPr lang="en-US" sz="1600" dirty="0">
                <a:solidFill>
                  <a:schemeClr val="bg1"/>
                </a:solidFill>
              </a:rPr>
              <a:t>Jaeger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Prometheus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D5FA-3551-84A6-6DA0-8C862D88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Curation Team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0BF56-3D9E-DF09-3E99-729B8968D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3427" y="1802914"/>
            <a:ext cx="4561384" cy="423527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b="1" dirty="0"/>
              <a:t>Daniel Mendoza </a:t>
            </a:r>
            <a:r>
              <a:rPr lang="en-US" i="1" dirty="0"/>
              <a:t>New!</a:t>
            </a:r>
            <a:br>
              <a:rPr lang="en-US" i="1" dirty="0"/>
            </a:br>
            <a:r>
              <a:rPr lang="en-US" dirty="0"/>
              <a:t>Clinical Informaticist providing Foundry general support and technical integrations. Available via </a:t>
            </a:r>
            <a:r>
              <a:rPr lang="en-US" dirty="0" err="1"/>
              <a:t>Zulip</a:t>
            </a:r>
            <a:r>
              <a:rPr lang="en-US" dirty="0"/>
              <a:t> and email.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D2C48-AA1D-9BFF-22CC-4AE55F19410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544811" y="1802914"/>
            <a:ext cx="3316889" cy="2062372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/>
              <a:t>Preston Lee</a:t>
            </a:r>
          </a:p>
          <a:p>
            <a:pPr>
              <a:spcAft>
                <a:spcPts val="800"/>
              </a:spcAft>
            </a:pPr>
            <a:r>
              <a:rPr lang="en-US" dirty="0"/>
              <a:t>Diego </a:t>
            </a:r>
            <a:r>
              <a:rPr lang="en-US" dirty="0" err="1"/>
              <a:t>Kaminker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dirty="0"/>
              <a:t>Viet Nguyen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AF759-8C11-1E18-5F8C-AE62225A3B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mtClean="0"/>
              <a:t>5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C2169-9B51-5E50-F079-B0A588AAA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25" t="5132" r="18286" b="27679"/>
          <a:stretch/>
        </p:blipFill>
        <p:spPr>
          <a:xfrm>
            <a:off x="471991" y="1802914"/>
            <a:ext cx="3531086" cy="35310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34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5CE4-FF1A-8090-9AC5-40C98D4B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Foundry Sponsorship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9B24C-D7A9-EF02-F662-05AC95676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28799"/>
            <a:ext cx="11175900" cy="4505739"/>
          </a:xfrm>
        </p:spPr>
        <p:txBody>
          <a:bodyPr/>
          <a:lstStyle/>
          <a:p>
            <a:pPr marL="134874" indent="0">
              <a:buNone/>
            </a:pPr>
            <a:r>
              <a:rPr lang="en-US" sz="2400" b="1" dirty="0"/>
              <a:t>Accelerators, agencies, payer, providers etc. </a:t>
            </a:r>
            <a:r>
              <a:rPr lang="en-US" sz="2400" dirty="0"/>
              <a:t>Entities interested in accelerating broad production or adoption of published work.</a:t>
            </a:r>
          </a:p>
          <a:p>
            <a:pPr marL="134874" indent="0">
              <a:buNone/>
            </a:pPr>
            <a:endParaRPr lang="en-US" sz="2400" dirty="0"/>
          </a:p>
          <a:p>
            <a:r>
              <a:rPr lang="en-US" sz="2400" b="1" u="sng" dirty="0"/>
              <a:t>Testing real PHI and real system integrations</a:t>
            </a:r>
            <a:r>
              <a:rPr lang="en-US" sz="2400" b="1" dirty="0"/>
              <a:t> </a:t>
            </a:r>
            <a:r>
              <a:rPr lang="en-US" sz="2400" dirty="0"/>
              <a:t>within adopter environments.</a:t>
            </a:r>
          </a:p>
          <a:p>
            <a:r>
              <a:rPr lang="en-US" sz="2400" b="1" u="sng" dirty="0"/>
              <a:t>Support from Foundry team </a:t>
            </a:r>
            <a:r>
              <a:rPr lang="en-US" sz="2400" dirty="0"/>
              <a:t>and HL7 Implementation Division on packaging, submission, publication, build updates, and adopter operation of FHIR products.</a:t>
            </a:r>
          </a:p>
          <a:p>
            <a:r>
              <a:rPr lang="en-US" sz="2400" b="1" dirty="0"/>
              <a:t>Independent technical validation</a:t>
            </a:r>
            <a:r>
              <a:rPr lang="en-US" sz="2400" dirty="0"/>
              <a:t> and bundling within other products.</a:t>
            </a:r>
          </a:p>
          <a:p>
            <a:r>
              <a:rPr lang="en-US" sz="2400" b="1" dirty="0"/>
              <a:t>Includes Foundry-managed CI/CD</a:t>
            </a:r>
            <a:r>
              <a:rPr lang="en-US" sz="2400" dirty="0"/>
              <a:t> deployments and infrastructure.</a:t>
            </a:r>
          </a:p>
          <a:p>
            <a:r>
              <a:rPr lang="en-US" sz="2400" b="1" dirty="0"/>
              <a:t>Contact Viet Nguyen </a:t>
            </a:r>
            <a:r>
              <a:rPr lang="en-US" sz="2400" dirty="0"/>
              <a:t>and Diego </a:t>
            </a:r>
            <a:r>
              <a:rPr lang="en-US" sz="2400" dirty="0" err="1"/>
              <a:t>Kaminker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E4B37-83E9-C3DB-480A-5B3E779D3E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81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6e230d2c9_0_257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10871100" cy="121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Policies &amp; Best Practices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Improving Adoptability</a:t>
            </a:r>
            <a:endParaRPr sz="4400" dirty="0"/>
          </a:p>
        </p:txBody>
      </p:sp>
      <p:sp>
        <p:nvSpPr>
          <p:cNvPr id="210" name="Google Shape;210;g276e230d2c9_0_257"/>
          <p:cNvSpPr txBox="1">
            <a:spLocks noGrp="1"/>
          </p:cNvSpPr>
          <p:nvPr>
            <p:ph type="body" idx="4294967295"/>
          </p:nvPr>
        </p:nvSpPr>
        <p:spPr>
          <a:xfrm>
            <a:off x="838200" y="1903500"/>
            <a:ext cx="10515600" cy="42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lvl="0"/>
            <a:r>
              <a:rPr lang="en-US" b="1" dirty="0"/>
              <a:t>Versioning</a:t>
            </a:r>
            <a:endParaRPr lang="en-US" dirty="0"/>
          </a:p>
          <a:p>
            <a:pPr lvl="1"/>
            <a:r>
              <a:rPr lang="en-US" dirty="0"/>
              <a:t>Avoid evergreen releases. Prefer tags for specific ballot versions.</a:t>
            </a:r>
          </a:p>
          <a:p>
            <a:pPr lvl="1"/>
            <a:r>
              <a:rPr lang="en-US" dirty="0"/>
              <a:t>“latest” releases should be treated as unstable CI builds for draft ballots.</a:t>
            </a:r>
          </a:p>
          <a:p>
            <a:pPr lvl="1"/>
            <a:r>
              <a:rPr lang="en-US" dirty="0"/>
              <a:t>Bundled products MUST lock in a specific build and configuration.</a:t>
            </a:r>
          </a:p>
          <a:p>
            <a:pPr lvl="1"/>
            <a:r>
              <a:rPr lang="en-US" dirty="0"/>
              <a:t>Hosted RIs for balloted IGs will need to note the IG version(s) to which it corresponds.</a:t>
            </a:r>
          </a:p>
          <a:p>
            <a:pPr lvl="0"/>
            <a:r>
              <a:rPr lang="en-US" b="1" dirty="0"/>
              <a:t>Stricter Dependencies</a:t>
            </a:r>
            <a:endParaRPr lang="en-US" dirty="0"/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-party databases use official upstream images.</a:t>
            </a:r>
          </a:p>
          <a:p>
            <a:pPr lvl="1"/>
            <a:r>
              <a:rPr lang="en-US" dirty="0"/>
              <a:t>Curators can only link to published build versions.</a:t>
            </a:r>
          </a:p>
          <a:p>
            <a:pPr lvl="1"/>
            <a:r>
              <a:rPr lang="en-US" dirty="0"/>
              <a:t>Auto-forward-migrate your schemas.</a:t>
            </a:r>
          </a:p>
          <a:p>
            <a:pPr lvl="1"/>
            <a:r>
              <a:rPr lang="en-US" dirty="0"/>
              <a:t>Seed data at the application level, not in database images. (Some exceptions!)</a:t>
            </a:r>
          </a:p>
          <a:p>
            <a:r>
              <a:rPr lang="en-US" b="1" dirty="0"/>
              <a:t>Testing &amp; Validation</a:t>
            </a:r>
          </a:p>
          <a:p>
            <a:pPr lvl="1"/>
            <a:r>
              <a:rPr lang="en-US" dirty="0"/>
              <a:t>Clarifying relationships between RI versions and the IG versions they implement.</a:t>
            </a:r>
          </a:p>
          <a:p>
            <a:pPr lvl="1"/>
            <a:r>
              <a:rPr lang="en-US" dirty="0"/>
              <a:t>Will be incorporating objectives metrics of RI conformance.</a:t>
            </a:r>
          </a:p>
          <a:p>
            <a:pPr lvl="0"/>
            <a:r>
              <a:rPr lang="en-US" b="1" dirty="0"/>
              <a:t>Bundle Seeding and Control</a:t>
            </a:r>
            <a:endParaRPr lang="en-US" dirty="0"/>
          </a:p>
          <a:p>
            <a:pPr lvl="1"/>
            <a:r>
              <a:rPr lang="en-US" dirty="0"/>
              <a:t>Bundle a Stack Controller with your FHIR bundles and a “reset” button.</a:t>
            </a:r>
          </a:p>
          <a:p>
            <a:pPr lvl="1"/>
            <a:r>
              <a:rPr lang="en-US" dirty="0"/>
              <a:t>Currently supports </a:t>
            </a:r>
            <a:r>
              <a:rPr lang="en-US" dirty="0" err="1"/>
              <a:t>WildFHIR</a:t>
            </a:r>
            <a:r>
              <a:rPr lang="en-US" dirty="0"/>
              <a:t> and HAPI FHIR.</a:t>
            </a:r>
          </a:p>
        </p:txBody>
      </p:sp>
      <p:sp>
        <p:nvSpPr>
          <p:cNvPr id="211" name="Google Shape;211;g276e230d2c9_0_257"/>
          <p:cNvSpPr txBox="1">
            <a:spLocks noGrp="1"/>
          </p:cNvSpPr>
          <p:nvPr>
            <p:ph type="sldNum" idx="12"/>
          </p:nvPr>
        </p:nvSpPr>
        <p:spPr>
          <a:xfrm>
            <a:off x="11353800" y="6477000"/>
            <a:ext cx="507900" cy="247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D44674B-ADB8-707B-7266-EC70EDE1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0" y="374708"/>
            <a:ext cx="11779801" cy="61085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DB075A-7921-B973-C6B0-9234F77E3A7C}"/>
              </a:ext>
            </a:extLst>
          </p:cNvPr>
          <p:cNvSpPr txBox="1">
            <a:spLocks/>
          </p:cNvSpPr>
          <p:nvPr/>
        </p:nvSpPr>
        <p:spPr>
          <a:xfrm>
            <a:off x="3499536" y="1961225"/>
            <a:ext cx="8326704" cy="1976400"/>
          </a:xfrm>
          <a:prstGeom prst="rect">
            <a:avLst/>
          </a:prstGeom>
          <a:solidFill>
            <a:schemeClr val="lt1">
              <a:alpha val="76191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b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400" dirty="0">
                <a:solidFill>
                  <a:schemeClr val="tx1"/>
                </a:solidFill>
              </a:rPr>
              <a:t>Note there is no longer a “latest” build.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8591AF9-D538-CEFE-8BD4-FE04B5966524}"/>
              </a:ext>
            </a:extLst>
          </p:cNvPr>
          <p:cNvSpPr/>
          <p:nvPr/>
        </p:nvSpPr>
        <p:spPr>
          <a:xfrm>
            <a:off x="1871905" y="1"/>
            <a:ext cx="2785440" cy="1710124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5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65B29BD-235D-4541-ED96-CAE574D80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0" y="375700"/>
            <a:ext cx="12093321" cy="61066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770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L7 2019">
  <a:themeElements>
    <a:clrScheme name="HL7 2019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EC2227"/>
      </a:accent1>
      <a:accent2>
        <a:srgbClr val="005A8C"/>
      </a:accent2>
      <a:accent3>
        <a:srgbClr val="EA8525"/>
      </a:accent3>
      <a:accent4>
        <a:srgbClr val="FFCC32"/>
      </a:accent4>
      <a:accent5>
        <a:srgbClr val="6EB4CD"/>
      </a:accent5>
      <a:accent6>
        <a:srgbClr val="63619A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554</Words>
  <Application>Microsoft Macintosh PowerPoint</Application>
  <PresentationFormat>Widescreen</PresentationFormat>
  <Paragraphs>110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Noto Sans Symbols</vt:lpstr>
      <vt:lpstr>Metropolis Regular</vt:lpstr>
      <vt:lpstr>Arial</vt:lpstr>
      <vt:lpstr>Play</vt:lpstr>
      <vt:lpstr>Office Theme</vt:lpstr>
      <vt:lpstr>HL7 2019</vt:lpstr>
      <vt:lpstr>PowerPoint Presentation</vt:lpstr>
      <vt:lpstr>Agenda</vt:lpstr>
      <vt:lpstr>Catalog Summary</vt:lpstr>
      <vt:lpstr>Product Catalog Changes</vt:lpstr>
      <vt:lpstr>Curation Team Updates</vt:lpstr>
      <vt:lpstr>Foundry Sponsorship</vt:lpstr>
      <vt:lpstr>New Policies &amp; Best Practices for Improving Adoptability</vt:lpstr>
      <vt:lpstr>PowerPoint Presentation</vt:lpstr>
      <vt:lpstr>PowerPoint Presentation</vt:lpstr>
      <vt:lpstr>WildFHIR Demo w/Richard Ettema</vt:lpstr>
      <vt:lpstr>FHIR Candle Demo w/Gino Canessa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Derrick Leung</dc:creator>
  <cp:lastModifiedBy>Preston Lee</cp:lastModifiedBy>
  <cp:revision>51</cp:revision>
  <dcterms:created xsi:type="dcterms:W3CDTF">2024-06-03T12:31:55Z</dcterms:created>
  <dcterms:modified xsi:type="dcterms:W3CDTF">2024-09-21T19:58:12Z</dcterms:modified>
</cp:coreProperties>
</file>